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Inter"/>
      <p:regular r:id="rId17"/>
    </p:embeddedFont>
    <p:embeddedFont>
      <p:font typeface="Inter"/>
      <p:regular r:id="rId18"/>
    </p:embeddedFont>
    <p:embeddedFont>
      <p:font typeface="Inter"/>
      <p:regular r:id="rId19"/>
    </p:embeddedFont>
    <p:embeddedFont>
      <p:font typeface="Inter"/>
      <p:regular r:id="rId20"/>
    </p:embeddedFont>
    <p:embeddedFont>
      <p:font typeface="Inter"/>
      <p:regular r:id="rId21"/>
    </p:embeddedFont>
    <p:embeddedFont>
      <p:font typeface="Inter"/>
      <p:regular r:id="rId22"/>
    </p:embeddedFont>
    <p:embeddedFont>
      <p:font typeface="Inter"/>
      <p:regular r:id="rId23"/>
    </p:embeddedFont>
    <p:embeddedFont>
      <p:font typeface="Inter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image" Target="../media/image-10-4.png"/><Relationship Id="rId5" Type="http://schemas.openxmlformats.org/officeDocument/2006/relationships/slideLayout" Target="../slideLayouts/slideLayout11.xml"/><Relationship Id="rId6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svg"/><Relationship Id="rId3" Type="http://schemas.openxmlformats.org/officeDocument/2006/relationships/image" Target="../media/image-4-3.png"/><Relationship Id="rId4" Type="http://schemas.openxmlformats.org/officeDocument/2006/relationships/image" Target="../media/image-4-4.svg"/><Relationship Id="rId5" Type="http://schemas.openxmlformats.org/officeDocument/2006/relationships/image" Target="../media/image-4-5.png"/><Relationship Id="rId6" Type="http://schemas.openxmlformats.org/officeDocument/2006/relationships/image" Target="../media/image-4-6.svg"/><Relationship Id="rId7" Type="http://schemas.openxmlformats.org/officeDocument/2006/relationships/slideLayout" Target="../slideLayouts/slideLayout5.xml"/><Relationship Id="rId8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svg"/><Relationship Id="rId3" Type="http://schemas.openxmlformats.org/officeDocument/2006/relationships/image" Target="../media/image-6-3.png"/><Relationship Id="rId4" Type="http://schemas.openxmlformats.org/officeDocument/2006/relationships/image" Target="../media/image-6-4.svg"/><Relationship Id="rId5" Type="http://schemas.openxmlformats.org/officeDocument/2006/relationships/slideLayout" Target="../slideLayouts/slideLayout7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700099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Library Management System: A Deep Dive into Database Design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516659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4258" y="739973"/>
            <a:ext cx="10103287" cy="6555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150"/>
              </a:lnSpc>
              <a:buNone/>
            </a:pPr>
            <a:r>
              <a:rPr lang="en-US" sz="41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The Road Ahead: Future Enhancements</a:t>
            </a:r>
            <a:endParaRPr lang="en-US" sz="41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4258" y="1815108"/>
            <a:ext cx="6580942" cy="83915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944047" y="2864048"/>
            <a:ext cx="2622471" cy="327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Enhanced Security</a:t>
            </a:r>
            <a:endParaRPr lang="en-US" sz="2050" dirty="0"/>
          </a:p>
        </p:txBody>
      </p:sp>
      <p:sp>
        <p:nvSpPr>
          <p:cNvPr id="5" name="Text 2"/>
          <p:cNvSpPr/>
          <p:nvPr/>
        </p:nvSpPr>
        <p:spPr>
          <a:xfrm>
            <a:off x="944047" y="3317677"/>
            <a:ext cx="6161365" cy="6712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Implementing robust authentication and role-based access control to secure sensitive data and operations.</a:t>
            </a:r>
            <a:endParaRPr lang="en-US" sz="16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1815108"/>
            <a:ext cx="6580942" cy="83915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524988" y="2864048"/>
            <a:ext cx="3163491" cy="327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Web-Based Architecture</a:t>
            </a:r>
            <a:endParaRPr lang="en-US" sz="2050" dirty="0"/>
          </a:p>
        </p:txBody>
      </p:sp>
      <p:sp>
        <p:nvSpPr>
          <p:cNvPr id="8" name="Text 4"/>
          <p:cNvSpPr/>
          <p:nvPr/>
        </p:nvSpPr>
        <p:spPr>
          <a:xfrm>
            <a:off x="7524988" y="3317677"/>
            <a:ext cx="6161365" cy="6712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Migrating the application to a scalable web platform using frameworks like Flask or Django for broader accessibility.</a:t>
            </a:r>
            <a:endParaRPr lang="en-US" sz="16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258" y="4198739"/>
            <a:ext cx="6580942" cy="839153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44047" y="5247680"/>
            <a:ext cx="2855476" cy="327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Automated Reminders</a:t>
            </a:r>
            <a:endParaRPr lang="en-US" sz="2050" dirty="0"/>
          </a:p>
        </p:txBody>
      </p:sp>
      <p:sp>
        <p:nvSpPr>
          <p:cNvPr id="11" name="Text 6"/>
          <p:cNvSpPr/>
          <p:nvPr/>
        </p:nvSpPr>
        <p:spPr>
          <a:xfrm>
            <a:off x="944047" y="5701308"/>
            <a:ext cx="6161365" cy="6712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Adding features such as automated email reminders for overdue books to improve borrower accountability.</a:t>
            </a:r>
            <a:endParaRPr lang="en-US" sz="16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4198739"/>
            <a:ext cx="6580942" cy="839153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524988" y="5247680"/>
            <a:ext cx="2622471" cy="327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Advanced Analytics</a:t>
            </a:r>
            <a:endParaRPr lang="en-US" sz="2050" dirty="0"/>
          </a:p>
        </p:txBody>
      </p:sp>
      <p:sp>
        <p:nvSpPr>
          <p:cNvPr id="14" name="Text 8"/>
          <p:cNvSpPr/>
          <p:nvPr/>
        </p:nvSpPr>
        <p:spPr>
          <a:xfrm>
            <a:off x="7524988" y="5701308"/>
            <a:ext cx="6161365" cy="6712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Developing more sophisticated analytical tools and reporting capabilities for deeper insights into library operations.</a:t>
            </a:r>
            <a:endParaRPr lang="en-US" sz="1650" dirty="0"/>
          </a:p>
        </p:txBody>
      </p:sp>
      <p:sp>
        <p:nvSpPr>
          <p:cNvPr id="15" name="Text 9"/>
          <p:cNvSpPr/>
          <p:nvPr/>
        </p:nvSpPr>
        <p:spPr>
          <a:xfrm>
            <a:off x="734258" y="6818352"/>
            <a:ext cx="13161883" cy="6712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These proposed improvements aim to significantly enhance the system's scalability, security, and overall readiness for production environments.</a:t>
            </a:r>
            <a:endParaRPr lang="en-US" sz="16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92217" y="465296"/>
            <a:ext cx="9413319" cy="5287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150"/>
              </a:lnSpc>
              <a:buNone/>
            </a:pPr>
            <a:r>
              <a:rPr lang="en-US" sz="33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The Challenge: Unstructured Data in Libraries</a:t>
            </a:r>
            <a:endParaRPr lang="en-US" sz="33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2217" y="1438037"/>
            <a:ext cx="6516648" cy="651664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29155" y="1400056"/>
            <a:ext cx="6516648" cy="5412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Many small libraries still grapple with data managed manually or stored within poorly structured tables. This archaic approach spawns a multitude of issues:</a:t>
            </a:r>
            <a:endParaRPr lang="en-US" sz="1300" dirty="0"/>
          </a:p>
        </p:txBody>
      </p:sp>
      <p:sp>
        <p:nvSpPr>
          <p:cNvPr id="5" name="Text 2"/>
          <p:cNvSpPr/>
          <p:nvPr/>
        </p:nvSpPr>
        <p:spPr>
          <a:xfrm>
            <a:off x="7529155" y="2093595"/>
            <a:ext cx="6516648" cy="2706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Duplication of crucial information.</a:t>
            </a:r>
            <a:endParaRPr lang="en-US" sz="1300" dirty="0"/>
          </a:p>
        </p:txBody>
      </p:sp>
      <p:sp>
        <p:nvSpPr>
          <p:cNvPr id="6" name="Text 3"/>
          <p:cNvSpPr/>
          <p:nvPr/>
        </p:nvSpPr>
        <p:spPr>
          <a:xfrm>
            <a:off x="7529155" y="2423398"/>
            <a:ext cx="6516648" cy="2706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Significant difficulties in updating existing records.</a:t>
            </a:r>
            <a:endParaRPr lang="en-US" sz="1300" dirty="0"/>
          </a:p>
        </p:txBody>
      </p:sp>
      <p:sp>
        <p:nvSpPr>
          <p:cNvPr id="7" name="Text 4"/>
          <p:cNvSpPr/>
          <p:nvPr/>
        </p:nvSpPr>
        <p:spPr>
          <a:xfrm>
            <a:off x="7529155" y="2753201"/>
            <a:ext cx="6516648" cy="2706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Production of unreliable and inconsistent reports.</a:t>
            </a:r>
            <a:endParaRPr lang="en-US" sz="1300" dirty="0"/>
          </a:p>
        </p:txBody>
      </p:sp>
      <p:sp>
        <p:nvSpPr>
          <p:cNvPr id="8" name="Text 5"/>
          <p:cNvSpPr/>
          <p:nvPr/>
        </p:nvSpPr>
        <p:spPr>
          <a:xfrm>
            <a:off x="7529155" y="3176111"/>
            <a:ext cx="6516648" cy="8118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For instance, a simple amendment to an author's name might necessitate laborious manual updates across numerous entries, leading to errors and inefficiencies.</a:t>
            </a:r>
            <a:endParaRPr lang="en-US" sz="1300" dirty="0"/>
          </a:p>
        </p:txBody>
      </p:sp>
      <p:sp>
        <p:nvSpPr>
          <p:cNvPr id="9" name="Text 6"/>
          <p:cNvSpPr/>
          <p:nvPr/>
        </p:nvSpPr>
        <p:spPr>
          <a:xfrm>
            <a:off x="592217" y="8335208"/>
            <a:ext cx="13445966" cy="5412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This project's core motivation is to engineer a </a:t>
            </a:r>
            <a:pPr algn="l" indent="0" marL="0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clean, normalised database</a:t>
            </a:r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capable of accurately and efficiently supporting daily library operations, including comprehensive management of books, borrowers, and loan transactions.</a:t>
            </a:r>
            <a:endParaRPr lang="en-US" sz="13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5925" y="918091"/>
            <a:ext cx="12317135" cy="6569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150"/>
              </a:lnSpc>
              <a:buNone/>
            </a:pPr>
            <a:r>
              <a:rPr lang="en-US" sz="41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Unnormalised Form (UNF): A Recipe for Disaster</a:t>
            </a:r>
            <a:endParaRPr lang="en-US" sz="4100" dirty="0"/>
          </a:p>
        </p:txBody>
      </p:sp>
      <p:sp>
        <p:nvSpPr>
          <p:cNvPr id="3" name="Shape 1"/>
          <p:cNvSpPr/>
          <p:nvPr/>
        </p:nvSpPr>
        <p:spPr>
          <a:xfrm>
            <a:off x="735925" y="1995607"/>
            <a:ext cx="6474143" cy="1930003"/>
          </a:xfrm>
          <a:prstGeom prst="roundRect">
            <a:avLst>
              <a:gd name="adj" fmla="val 5685"/>
            </a:avLst>
          </a:prstGeom>
          <a:solidFill>
            <a:srgbClr val="272525"/>
          </a:solidFill>
          <a:ln w="22860">
            <a:solidFill>
              <a:srgbClr val="2A1999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713065" y="1995607"/>
            <a:ext cx="91440" cy="1930003"/>
          </a:xfrm>
          <a:prstGeom prst="roundRect">
            <a:avLst>
              <a:gd name="adj" fmla="val 96585"/>
            </a:avLst>
          </a:prstGeom>
          <a:solidFill>
            <a:srgbClr val="2B0AFF"/>
          </a:solidFill>
          <a:ln/>
        </p:spPr>
      </p:sp>
      <p:sp>
        <p:nvSpPr>
          <p:cNvPr id="5" name="Text 3"/>
          <p:cNvSpPr/>
          <p:nvPr/>
        </p:nvSpPr>
        <p:spPr>
          <a:xfrm>
            <a:off x="1037630" y="2228731"/>
            <a:ext cx="2628424" cy="328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Data Redundancy</a:t>
            </a:r>
            <a:endParaRPr lang="en-US" sz="2050" dirty="0"/>
          </a:p>
        </p:txBody>
      </p:sp>
      <p:sp>
        <p:nvSpPr>
          <p:cNvPr id="6" name="Text 4"/>
          <p:cNvSpPr/>
          <p:nvPr/>
        </p:nvSpPr>
        <p:spPr>
          <a:xfrm>
            <a:off x="1037630" y="2683431"/>
            <a:ext cx="5939314" cy="10090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same borrower or book details are repeated across multiple records, wasting storage and leading to inconsistencies.</a:t>
            </a:r>
            <a:endParaRPr lang="en-US" sz="1650" dirty="0"/>
          </a:p>
        </p:txBody>
      </p:sp>
      <p:sp>
        <p:nvSpPr>
          <p:cNvPr id="7" name="Shape 5"/>
          <p:cNvSpPr/>
          <p:nvPr/>
        </p:nvSpPr>
        <p:spPr>
          <a:xfrm>
            <a:off x="7420332" y="1995607"/>
            <a:ext cx="6474143" cy="1930003"/>
          </a:xfrm>
          <a:prstGeom prst="roundRect">
            <a:avLst>
              <a:gd name="adj" fmla="val 5685"/>
            </a:avLst>
          </a:prstGeom>
          <a:solidFill>
            <a:srgbClr val="272525"/>
          </a:solidFill>
          <a:ln w="22860">
            <a:solidFill>
              <a:srgbClr val="2A1999"/>
            </a:solidFill>
            <a:prstDash val="solid"/>
          </a:ln>
        </p:spPr>
      </p:sp>
      <p:sp>
        <p:nvSpPr>
          <p:cNvPr id="8" name="Shape 6"/>
          <p:cNvSpPr/>
          <p:nvPr/>
        </p:nvSpPr>
        <p:spPr>
          <a:xfrm>
            <a:off x="7397472" y="1995607"/>
            <a:ext cx="91440" cy="1930003"/>
          </a:xfrm>
          <a:prstGeom prst="roundRect">
            <a:avLst>
              <a:gd name="adj" fmla="val 96585"/>
            </a:avLst>
          </a:prstGeom>
          <a:solidFill>
            <a:srgbClr val="2B0AFF"/>
          </a:solidFill>
          <a:ln/>
        </p:spPr>
      </p:sp>
      <p:sp>
        <p:nvSpPr>
          <p:cNvPr id="9" name="Text 7"/>
          <p:cNvSpPr/>
          <p:nvPr/>
        </p:nvSpPr>
        <p:spPr>
          <a:xfrm>
            <a:off x="7722037" y="2228731"/>
            <a:ext cx="2628424" cy="328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Update Anomaly</a:t>
            </a:r>
            <a:endParaRPr lang="en-US" sz="2050" dirty="0"/>
          </a:p>
        </p:txBody>
      </p:sp>
      <p:sp>
        <p:nvSpPr>
          <p:cNvPr id="10" name="Text 8"/>
          <p:cNvSpPr/>
          <p:nvPr/>
        </p:nvSpPr>
        <p:spPr>
          <a:xfrm>
            <a:off x="7722037" y="2683431"/>
            <a:ext cx="5939314" cy="10090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Changing a single piece of information, such as an author's name, requires updating numerous rows, inviting errors and overlooking entries.</a:t>
            </a:r>
            <a:endParaRPr lang="en-US" sz="1650" dirty="0"/>
          </a:p>
        </p:txBody>
      </p:sp>
      <p:sp>
        <p:nvSpPr>
          <p:cNvPr id="11" name="Shape 9"/>
          <p:cNvSpPr/>
          <p:nvPr/>
        </p:nvSpPr>
        <p:spPr>
          <a:xfrm>
            <a:off x="735925" y="4135874"/>
            <a:ext cx="6474143" cy="1930003"/>
          </a:xfrm>
          <a:prstGeom prst="roundRect">
            <a:avLst>
              <a:gd name="adj" fmla="val 5685"/>
            </a:avLst>
          </a:prstGeom>
          <a:solidFill>
            <a:srgbClr val="272525"/>
          </a:solidFill>
          <a:ln w="22860">
            <a:solidFill>
              <a:srgbClr val="2A1999"/>
            </a:solidFill>
            <a:prstDash val="solid"/>
          </a:ln>
        </p:spPr>
      </p:sp>
      <p:sp>
        <p:nvSpPr>
          <p:cNvPr id="12" name="Shape 10"/>
          <p:cNvSpPr/>
          <p:nvPr/>
        </p:nvSpPr>
        <p:spPr>
          <a:xfrm>
            <a:off x="713065" y="4135874"/>
            <a:ext cx="91440" cy="1930003"/>
          </a:xfrm>
          <a:prstGeom prst="roundRect">
            <a:avLst>
              <a:gd name="adj" fmla="val 96585"/>
            </a:avLst>
          </a:prstGeom>
          <a:solidFill>
            <a:srgbClr val="2B0AFF"/>
          </a:solidFill>
          <a:ln/>
        </p:spPr>
      </p:sp>
      <p:sp>
        <p:nvSpPr>
          <p:cNvPr id="13" name="Text 11"/>
          <p:cNvSpPr/>
          <p:nvPr/>
        </p:nvSpPr>
        <p:spPr>
          <a:xfrm>
            <a:off x="1037630" y="4368998"/>
            <a:ext cx="2628424" cy="328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Insertion Anomaly</a:t>
            </a:r>
            <a:endParaRPr lang="en-US" sz="2050" dirty="0"/>
          </a:p>
        </p:txBody>
      </p:sp>
      <p:sp>
        <p:nvSpPr>
          <p:cNvPr id="14" name="Text 12"/>
          <p:cNvSpPr/>
          <p:nvPr/>
        </p:nvSpPr>
        <p:spPr>
          <a:xfrm>
            <a:off x="1037630" y="4823698"/>
            <a:ext cx="5939314" cy="6727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New books cannot be added to the system unless they are immediately borrowed, hindering inventory management.</a:t>
            </a:r>
            <a:endParaRPr lang="en-US" sz="1650" dirty="0"/>
          </a:p>
        </p:txBody>
      </p:sp>
      <p:sp>
        <p:nvSpPr>
          <p:cNvPr id="15" name="Shape 13"/>
          <p:cNvSpPr/>
          <p:nvPr/>
        </p:nvSpPr>
        <p:spPr>
          <a:xfrm>
            <a:off x="7420332" y="4135874"/>
            <a:ext cx="6474143" cy="1930003"/>
          </a:xfrm>
          <a:prstGeom prst="roundRect">
            <a:avLst>
              <a:gd name="adj" fmla="val 5685"/>
            </a:avLst>
          </a:prstGeom>
          <a:solidFill>
            <a:srgbClr val="272525"/>
          </a:solidFill>
          <a:ln w="22860">
            <a:solidFill>
              <a:srgbClr val="2A1999"/>
            </a:solidFill>
            <a:prstDash val="solid"/>
          </a:ln>
        </p:spPr>
      </p:sp>
      <p:sp>
        <p:nvSpPr>
          <p:cNvPr id="16" name="Shape 14"/>
          <p:cNvSpPr/>
          <p:nvPr/>
        </p:nvSpPr>
        <p:spPr>
          <a:xfrm>
            <a:off x="7397472" y="4135874"/>
            <a:ext cx="91440" cy="1930003"/>
          </a:xfrm>
          <a:prstGeom prst="roundRect">
            <a:avLst>
              <a:gd name="adj" fmla="val 96585"/>
            </a:avLst>
          </a:prstGeom>
          <a:solidFill>
            <a:srgbClr val="2B0AFF"/>
          </a:solidFill>
          <a:ln/>
        </p:spPr>
      </p:sp>
      <p:sp>
        <p:nvSpPr>
          <p:cNvPr id="17" name="Text 15"/>
          <p:cNvSpPr/>
          <p:nvPr/>
        </p:nvSpPr>
        <p:spPr>
          <a:xfrm>
            <a:off x="7722037" y="4368998"/>
            <a:ext cx="2628424" cy="328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Deletion Anomaly</a:t>
            </a:r>
            <a:endParaRPr lang="en-US" sz="2050" dirty="0"/>
          </a:p>
        </p:txBody>
      </p:sp>
      <p:sp>
        <p:nvSpPr>
          <p:cNvPr id="18" name="Text 16"/>
          <p:cNvSpPr/>
          <p:nvPr/>
        </p:nvSpPr>
        <p:spPr>
          <a:xfrm>
            <a:off x="7722037" y="4823698"/>
            <a:ext cx="5939314" cy="10090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Erasing a loan record could inadvertently delete the only existing information about a specific borrower or a unique book, resulting in irreversible data loss.</a:t>
            </a:r>
            <a:endParaRPr lang="en-US" sz="1650" dirty="0"/>
          </a:p>
        </p:txBody>
      </p:sp>
      <p:sp>
        <p:nvSpPr>
          <p:cNvPr id="19" name="Text 17"/>
          <p:cNvSpPr/>
          <p:nvPr/>
        </p:nvSpPr>
        <p:spPr>
          <a:xfrm>
            <a:off x="735925" y="6302335"/>
            <a:ext cx="13158549" cy="10090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Initially, all data might reside within a single, unnormalised table. This arrangement, however, leads to severe complications, as illustrated above. These fundamental flaws unequivocally demonstrate why UNF is entirely unsuitable for any functional, real-world system.</a:t>
            </a:r>
            <a:endParaRPr lang="en-US" sz="16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6167" y="601980"/>
            <a:ext cx="11725275" cy="684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350"/>
              </a:lnSpc>
              <a:buNone/>
            </a:pPr>
            <a:r>
              <a:rPr lang="en-US" sz="43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Achieving Data Purity: Normalisation to 3NF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766167" y="1723906"/>
            <a:ext cx="13098066" cy="700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To systematically resolve the issues inherent in UNF, we meticulously normalise the database in progressive stages: from UNF to 1NF, then to 2NF, and finally achieving the robust 3NF.</a:t>
            </a:r>
            <a:endParaRPr lang="en-US" sz="1700" dirty="0"/>
          </a:p>
        </p:txBody>
      </p:sp>
      <p:sp>
        <p:nvSpPr>
          <p:cNvPr id="4" name="Shape 2"/>
          <p:cNvSpPr/>
          <p:nvPr/>
        </p:nvSpPr>
        <p:spPr>
          <a:xfrm>
            <a:off x="766167" y="2670691"/>
            <a:ext cx="4220051" cy="656749"/>
          </a:xfrm>
          <a:prstGeom prst="roundRect">
            <a:avLst>
              <a:gd name="adj" fmla="val 480014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2712006" y="2834759"/>
            <a:ext cx="328374" cy="328374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985004" y="3546277"/>
            <a:ext cx="3782378" cy="6838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5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1NF: Atomic Values &amp; Primary Keys</a:t>
            </a:r>
            <a:endParaRPr lang="en-US" sz="2150" dirty="0"/>
          </a:p>
        </p:txBody>
      </p:sp>
      <p:sp>
        <p:nvSpPr>
          <p:cNvPr id="7" name="Text 4"/>
          <p:cNvSpPr/>
          <p:nvPr/>
        </p:nvSpPr>
        <p:spPr>
          <a:xfrm>
            <a:off x="985004" y="4361498"/>
            <a:ext cx="3782378" cy="10508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Ensuring each column contains atomic values and identifying unique primary keys for every table.</a:t>
            </a:r>
            <a:endParaRPr lang="en-US" sz="1700" dirty="0"/>
          </a:p>
        </p:txBody>
      </p:sp>
      <p:sp>
        <p:nvSpPr>
          <p:cNvPr id="8" name="Shape 5"/>
          <p:cNvSpPr/>
          <p:nvPr/>
        </p:nvSpPr>
        <p:spPr>
          <a:xfrm>
            <a:off x="5205055" y="2670691"/>
            <a:ext cx="4220170" cy="656749"/>
          </a:xfrm>
          <a:prstGeom prst="roundRect">
            <a:avLst>
              <a:gd name="adj" fmla="val 480014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50894" y="2834759"/>
            <a:ext cx="328374" cy="328374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5423892" y="3546277"/>
            <a:ext cx="3782497" cy="6838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5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2NF: Eliminating Partial Dependencies</a:t>
            </a:r>
            <a:endParaRPr lang="en-US" sz="2150" dirty="0"/>
          </a:p>
        </p:txBody>
      </p:sp>
      <p:sp>
        <p:nvSpPr>
          <p:cNvPr id="11" name="Text 7"/>
          <p:cNvSpPr/>
          <p:nvPr/>
        </p:nvSpPr>
        <p:spPr>
          <a:xfrm>
            <a:off x="5423892" y="4361498"/>
            <a:ext cx="3782497" cy="14011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Separating entity-specific data from transactional data, removing any non-key attribute that depends only on a part of the primary key.</a:t>
            </a:r>
            <a:endParaRPr lang="en-US" sz="1700" dirty="0"/>
          </a:p>
        </p:txBody>
      </p:sp>
      <p:sp>
        <p:nvSpPr>
          <p:cNvPr id="12" name="Shape 8"/>
          <p:cNvSpPr/>
          <p:nvPr/>
        </p:nvSpPr>
        <p:spPr>
          <a:xfrm>
            <a:off x="9644063" y="2670691"/>
            <a:ext cx="4220170" cy="656749"/>
          </a:xfrm>
          <a:prstGeom prst="roundRect">
            <a:avLst>
              <a:gd name="adj" fmla="val 480014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589901" y="2834759"/>
            <a:ext cx="328374" cy="328374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9862899" y="3546277"/>
            <a:ext cx="3782497" cy="6838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5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3NF: Removing Transitive Dependencies</a:t>
            </a:r>
            <a:endParaRPr lang="en-US" sz="2150" dirty="0"/>
          </a:p>
        </p:txBody>
      </p:sp>
      <p:sp>
        <p:nvSpPr>
          <p:cNvPr id="15" name="Text 10"/>
          <p:cNvSpPr/>
          <p:nvPr/>
        </p:nvSpPr>
        <p:spPr>
          <a:xfrm>
            <a:off x="9862899" y="4361498"/>
            <a:ext cx="3782497" cy="21016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Eliminating attributes that are transitively dependent on the primary key, particularly by decoupling authors from book details into their own distinct entities.</a:t>
            </a:r>
            <a:endParaRPr lang="en-US" sz="1700" dirty="0"/>
          </a:p>
        </p:txBody>
      </p:sp>
      <p:sp>
        <p:nvSpPr>
          <p:cNvPr id="16" name="Text 11"/>
          <p:cNvSpPr/>
          <p:nvPr/>
        </p:nvSpPr>
        <p:spPr>
          <a:xfrm>
            <a:off x="766167" y="6928247"/>
            <a:ext cx="13098066" cy="700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culmination of this process is a </a:t>
            </a:r>
            <a:pPr algn="l" indent="0" marL="0">
              <a:lnSpc>
                <a:spcPts val="2750"/>
              </a:lnSpc>
              <a:buNone/>
            </a:pPr>
            <a:r>
              <a:rPr lang="en-US" sz="1700" b="1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3NF schema</a:t>
            </a:r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where each table elegantly represents a singular concept, and all non-key attributes are exclusively dependent on their respective primary keys.</a:t>
            </a:r>
            <a:endParaRPr lang="en-US" sz="17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72401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Architecting Relationships: The ERD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2481739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This slide provides a clear visualisation of our system's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Entity-Relationship Diagram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 Understanding these relationships is crucial: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3462695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Authors–Books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relationship is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one-to-many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signifying that a single author can be credited with multiple literary works.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4267795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Borrowers–Loans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relationship is also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one-to-many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indicating that one borrower can have several active or historical loan records.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280190" y="543579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Books–Loans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relationship illustrates that a single book can be borrowed repeatedly over various timeframes.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6280190" y="6416754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strategic application of primary and foreign keys is paramount for enforcing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referential integrity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guaranteeing that every loan record consistently references valid and existing borrowers and books.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3073" y="607457"/>
            <a:ext cx="11463576" cy="690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Specialised Entities: Table Responsibilities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773073" y="1739384"/>
            <a:ext cx="13084254" cy="7067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Each table within our normalised database is designed with a clear, singular responsibility, preventing data overlap and promoting system clarity.</a:t>
            </a:r>
            <a:endParaRPr lang="en-US" sz="1700" dirty="0"/>
          </a:p>
        </p:txBody>
      </p:sp>
      <p:sp>
        <p:nvSpPr>
          <p:cNvPr id="4" name="Shape 2"/>
          <p:cNvSpPr/>
          <p:nvPr/>
        </p:nvSpPr>
        <p:spPr>
          <a:xfrm>
            <a:off x="773073" y="2694623"/>
            <a:ext cx="13084254" cy="3974068"/>
          </a:xfrm>
          <a:prstGeom prst="roundRect">
            <a:avLst>
              <a:gd name="adj" fmla="val 2335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780693" y="2702242"/>
            <a:ext cx="6534507" cy="1979414"/>
          </a:xfrm>
          <a:prstGeom prst="roundRect">
            <a:avLst>
              <a:gd name="adj" fmla="val 4687"/>
            </a:avLst>
          </a:prstGeom>
          <a:solidFill>
            <a:srgbClr val="110080"/>
          </a:solidFill>
          <a:ln/>
        </p:spPr>
      </p:sp>
      <p:sp>
        <p:nvSpPr>
          <p:cNvPr id="6" name="Text 4"/>
          <p:cNvSpPr/>
          <p:nvPr/>
        </p:nvSpPr>
        <p:spPr>
          <a:xfrm>
            <a:off x="1001554" y="2923103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Borrowers Table</a:t>
            </a:r>
            <a:endParaRPr lang="en-US" sz="2150" dirty="0"/>
          </a:p>
        </p:txBody>
      </p:sp>
      <p:sp>
        <p:nvSpPr>
          <p:cNvPr id="7" name="Text 5"/>
          <p:cNvSpPr/>
          <p:nvPr/>
        </p:nvSpPr>
        <p:spPr>
          <a:xfrm>
            <a:off x="1001554" y="3400663"/>
            <a:ext cx="5761434" cy="10601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Exclusively stores information pertaining to library patrons, such as names, contact details, and membership IDs.</a:t>
            </a:r>
            <a:endParaRPr lang="en-US" sz="1700" dirty="0"/>
          </a:p>
        </p:txBody>
      </p:sp>
      <p:sp>
        <p:nvSpPr>
          <p:cNvPr id="8" name="Shape 6"/>
          <p:cNvSpPr/>
          <p:nvPr/>
        </p:nvSpPr>
        <p:spPr>
          <a:xfrm>
            <a:off x="7315200" y="2702242"/>
            <a:ext cx="6534507" cy="1979414"/>
          </a:xfrm>
          <a:prstGeom prst="rect">
            <a:avLst/>
          </a:prstGeom>
          <a:solidFill>
            <a:srgbClr val="110080"/>
          </a:solidFill>
          <a:ln/>
        </p:spPr>
      </p:sp>
      <p:sp>
        <p:nvSpPr>
          <p:cNvPr id="9" name="Shape 7"/>
          <p:cNvSpPr/>
          <p:nvPr/>
        </p:nvSpPr>
        <p:spPr>
          <a:xfrm>
            <a:off x="7315200" y="2702242"/>
            <a:ext cx="30480" cy="1979414"/>
          </a:xfrm>
          <a:prstGeom prst="roundRect">
            <a:avLst>
              <a:gd name="adj" fmla="val 304386"/>
            </a:avLst>
          </a:prstGeom>
          <a:solidFill>
            <a:srgbClr val="2A1999"/>
          </a:solidFill>
          <a:ln/>
        </p:spPr>
      </p:sp>
      <p:sp>
        <p:nvSpPr>
          <p:cNvPr id="10" name="Text 8"/>
          <p:cNvSpPr/>
          <p:nvPr/>
        </p:nvSpPr>
        <p:spPr>
          <a:xfrm>
            <a:off x="7867412" y="2923103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Authors Table</a:t>
            </a:r>
            <a:endParaRPr lang="en-US" sz="2150" dirty="0"/>
          </a:p>
        </p:txBody>
      </p:sp>
      <p:sp>
        <p:nvSpPr>
          <p:cNvPr id="11" name="Text 9"/>
          <p:cNvSpPr/>
          <p:nvPr/>
        </p:nvSpPr>
        <p:spPr>
          <a:xfrm>
            <a:off x="7867412" y="3400663"/>
            <a:ext cx="5761434" cy="7067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Manages author data independently, allowing for consistent author information across all books.</a:t>
            </a:r>
            <a:endParaRPr lang="en-US" sz="1700" dirty="0"/>
          </a:p>
        </p:txBody>
      </p:sp>
      <p:sp>
        <p:nvSpPr>
          <p:cNvPr id="12" name="Shape 10"/>
          <p:cNvSpPr/>
          <p:nvPr/>
        </p:nvSpPr>
        <p:spPr>
          <a:xfrm>
            <a:off x="7039094" y="3415784"/>
            <a:ext cx="552212" cy="552212"/>
          </a:xfrm>
          <a:prstGeom prst="roundRect">
            <a:avLst>
              <a:gd name="adj" fmla="val 16801"/>
            </a:avLst>
          </a:prstGeom>
          <a:solidFill>
            <a:srgbClr val="272525"/>
          </a:solidFill>
          <a:ln w="30480">
            <a:solidFill>
              <a:srgbClr val="2A1999"/>
            </a:solidFill>
            <a:prstDash val="solid"/>
          </a:ln>
        </p:spPr>
      </p:sp>
      <p:pic>
        <p:nvPicPr>
          <p:cNvPr id="1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7177088" y="3553778"/>
            <a:ext cx="276106" cy="276106"/>
          </a:xfrm>
          <a:prstGeom prst="rect">
            <a:avLst/>
          </a:prstGeom>
        </p:spPr>
      </p:pic>
      <p:sp>
        <p:nvSpPr>
          <p:cNvPr id="14" name="Shape 11"/>
          <p:cNvSpPr/>
          <p:nvPr/>
        </p:nvSpPr>
        <p:spPr>
          <a:xfrm>
            <a:off x="780693" y="4681657"/>
            <a:ext cx="6534507" cy="1979414"/>
          </a:xfrm>
          <a:prstGeom prst="rect">
            <a:avLst/>
          </a:prstGeom>
          <a:solidFill>
            <a:srgbClr val="110080"/>
          </a:solidFill>
          <a:ln/>
        </p:spPr>
      </p:sp>
      <p:sp>
        <p:nvSpPr>
          <p:cNvPr id="15" name="Shape 12"/>
          <p:cNvSpPr/>
          <p:nvPr/>
        </p:nvSpPr>
        <p:spPr>
          <a:xfrm>
            <a:off x="780693" y="4681657"/>
            <a:ext cx="6534507" cy="30480"/>
          </a:xfrm>
          <a:prstGeom prst="roundRect">
            <a:avLst>
              <a:gd name="adj" fmla="val 304386"/>
            </a:avLst>
          </a:prstGeom>
          <a:solidFill>
            <a:srgbClr val="2A1999"/>
          </a:solidFill>
          <a:ln/>
        </p:spPr>
      </p:sp>
      <p:sp>
        <p:nvSpPr>
          <p:cNvPr id="16" name="Text 13"/>
          <p:cNvSpPr/>
          <p:nvPr/>
        </p:nvSpPr>
        <p:spPr>
          <a:xfrm>
            <a:off x="1001554" y="4902518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Books Table</a:t>
            </a:r>
            <a:endParaRPr lang="en-US" sz="2150" dirty="0"/>
          </a:p>
        </p:txBody>
      </p:sp>
      <p:sp>
        <p:nvSpPr>
          <p:cNvPr id="17" name="Text 14"/>
          <p:cNvSpPr/>
          <p:nvPr/>
        </p:nvSpPr>
        <p:spPr>
          <a:xfrm>
            <a:off x="1001554" y="5380077"/>
            <a:ext cx="5761434" cy="10601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Contains metadata for each book, including titles, ISBNs, publication dates, and references authors via a foreign key.</a:t>
            </a:r>
            <a:endParaRPr lang="en-US" sz="1700" dirty="0"/>
          </a:p>
        </p:txBody>
      </p:sp>
      <p:sp>
        <p:nvSpPr>
          <p:cNvPr id="18" name="Shape 15"/>
          <p:cNvSpPr/>
          <p:nvPr/>
        </p:nvSpPr>
        <p:spPr>
          <a:xfrm>
            <a:off x="7315200" y="4681657"/>
            <a:ext cx="6534507" cy="1979414"/>
          </a:xfrm>
          <a:prstGeom prst="rect">
            <a:avLst/>
          </a:prstGeom>
          <a:solidFill>
            <a:srgbClr val="110080"/>
          </a:solidFill>
          <a:ln/>
        </p:spPr>
      </p:sp>
      <p:sp>
        <p:nvSpPr>
          <p:cNvPr id="19" name="Shape 16"/>
          <p:cNvSpPr/>
          <p:nvPr/>
        </p:nvSpPr>
        <p:spPr>
          <a:xfrm>
            <a:off x="7315200" y="4681657"/>
            <a:ext cx="30480" cy="1979414"/>
          </a:xfrm>
          <a:prstGeom prst="roundRect">
            <a:avLst>
              <a:gd name="adj" fmla="val 304386"/>
            </a:avLst>
          </a:prstGeom>
          <a:solidFill>
            <a:srgbClr val="2A1999"/>
          </a:solidFill>
          <a:ln/>
        </p:spPr>
      </p:sp>
      <p:sp>
        <p:nvSpPr>
          <p:cNvPr id="20" name="Shape 17"/>
          <p:cNvSpPr/>
          <p:nvPr/>
        </p:nvSpPr>
        <p:spPr>
          <a:xfrm>
            <a:off x="7315200" y="4681657"/>
            <a:ext cx="6534507" cy="30480"/>
          </a:xfrm>
          <a:prstGeom prst="roundRect">
            <a:avLst>
              <a:gd name="adj" fmla="val 304386"/>
            </a:avLst>
          </a:prstGeom>
          <a:solidFill>
            <a:srgbClr val="2A1999"/>
          </a:solidFill>
          <a:ln/>
        </p:spPr>
      </p:sp>
      <p:sp>
        <p:nvSpPr>
          <p:cNvPr id="21" name="Text 18"/>
          <p:cNvSpPr/>
          <p:nvPr/>
        </p:nvSpPr>
        <p:spPr>
          <a:xfrm>
            <a:off x="7867412" y="4902518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Loans Table</a:t>
            </a:r>
            <a:endParaRPr lang="en-US" sz="2150" dirty="0"/>
          </a:p>
        </p:txBody>
      </p:sp>
      <p:sp>
        <p:nvSpPr>
          <p:cNvPr id="22" name="Text 19"/>
          <p:cNvSpPr/>
          <p:nvPr/>
        </p:nvSpPr>
        <p:spPr>
          <a:xfrm>
            <a:off x="7867412" y="5380077"/>
            <a:ext cx="5761434" cy="10601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Records transactional data for each loan, such as borrow dates, due dates, and the current status of the loan.</a:t>
            </a:r>
            <a:endParaRPr lang="en-US" sz="1700" dirty="0"/>
          </a:p>
        </p:txBody>
      </p:sp>
      <p:sp>
        <p:nvSpPr>
          <p:cNvPr id="23" name="Shape 20"/>
          <p:cNvSpPr/>
          <p:nvPr/>
        </p:nvSpPr>
        <p:spPr>
          <a:xfrm>
            <a:off x="7039094" y="5395198"/>
            <a:ext cx="552212" cy="552212"/>
          </a:xfrm>
          <a:prstGeom prst="roundRect">
            <a:avLst>
              <a:gd name="adj" fmla="val 16801"/>
            </a:avLst>
          </a:prstGeom>
          <a:solidFill>
            <a:srgbClr val="272525"/>
          </a:solidFill>
          <a:ln w="30480">
            <a:solidFill>
              <a:srgbClr val="2A1999"/>
            </a:solidFill>
            <a:prstDash val="solid"/>
          </a:ln>
        </p:spPr>
      </p:sp>
      <p:pic>
        <p:nvPicPr>
          <p:cNvPr id="24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77088" y="5533192"/>
            <a:ext cx="276106" cy="276106"/>
          </a:xfrm>
          <a:prstGeom prst="rect">
            <a:avLst/>
          </a:prstGeom>
        </p:spPr>
      </p:pic>
      <p:sp>
        <p:nvSpPr>
          <p:cNvPr id="25" name="Text 21"/>
          <p:cNvSpPr/>
          <p:nvPr/>
        </p:nvSpPr>
        <p:spPr>
          <a:xfrm>
            <a:off x="773073" y="6917174"/>
            <a:ext cx="13084254" cy="7067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This meticulous separation is a direct benefit of achieving 3NF, effectively eliminating redundancy and preventing data inconsistencies across the system.</a:t>
            </a:r>
            <a:endParaRPr lang="en-US" sz="17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1638" y="566976"/>
            <a:ext cx="9904095" cy="644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50"/>
              </a:lnSpc>
              <a:buNone/>
            </a:pPr>
            <a:r>
              <a:rPr lang="en-US" sz="40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Application in Action: CRUD Operations</a:t>
            </a:r>
            <a:endParaRPr lang="en-US" sz="40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1638" y="1752481"/>
            <a:ext cx="6342102" cy="634210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74280" y="1706047"/>
            <a:ext cx="6342102" cy="9897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 our upcoming live demonstration, I will showcase the fundamental </a:t>
            </a:r>
            <a:pPr algn="l" indent="0" marL="0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CRUD (Create, Read, Update, Delete) operations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of our Library Management System.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7574280" y="2881313"/>
            <a:ext cx="6342102" cy="9897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Firstly, we will walk through the process of </a:t>
            </a:r>
            <a:pPr algn="l" indent="0" marL="0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adding and updating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book or borrower records, highlighting the ease and efficiency of these actions.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7574280" y="3943231"/>
            <a:ext cx="6342102" cy="13196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Subsequently, I will illustrate how the system rigorously </a:t>
            </a:r>
            <a:pPr algn="l" indent="0" marL="0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enforces crucial business rules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 For example, attempting to delete a book that is currently on loan will be prevented, safeguarding data integrity.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7574280" y="5448419"/>
            <a:ext cx="6342102" cy="9897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This demonstration will underscore how optimal database design, coupled with intelligent application logic, collaboratively protects and maintains the integrity of our valuable data.</a:t>
            </a:r>
            <a:endParaRPr lang="en-US" sz="16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92217" y="465296"/>
            <a:ext cx="8614410" cy="5287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150"/>
              </a:lnSpc>
              <a:buNone/>
            </a:pPr>
            <a:r>
              <a:rPr lang="en-US" sz="33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Insightful Analytics: Queries &amp; Dashboard</a:t>
            </a:r>
            <a:endParaRPr lang="en-US" sz="3300" dirty="0"/>
          </a:p>
        </p:txBody>
      </p:sp>
      <p:sp>
        <p:nvSpPr>
          <p:cNvPr id="3" name="Text 1"/>
          <p:cNvSpPr/>
          <p:nvPr/>
        </p:nvSpPr>
        <p:spPr>
          <a:xfrm>
            <a:off x="592217" y="1400056"/>
            <a:ext cx="6516648" cy="5412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Building upon our normalised tables, the system effortlessly facilitates </a:t>
            </a:r>
            <a:pPr algn="l" indent="0" marL="0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JOIN queries</a:t>
            </a:r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enabling complex data retrieval such as:</a:t>
            </a:r>
            <a:endParaRPr lang="en-US" sz="1300" dirty="0"/>
          </a:p>
        </p:txBody>
      </p:sp>
      <p:sp>
        <p:nvSpPr>
          <p:cNvPr id="4" name="Text 2"/>
          <p:cNvSpPr/>
          <p:nvPr/>
        </p:nvSpPr>
        <p:spPr>
          <a:xfrm>
            <a:off x="592217" y="2093595"/>
            <a:ext cx="6516648" cy="2706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Listing all current outstanding loans.</a:t>
            </a:r>
            <a:endParaRPr lang="en-US" sz="1300" dirty="0"/>
          </a:p>
        </p:txBody>
      </p:sp>
      <p:sp>
        <p:nvSpPr>
          <p:cNvPr id="5" name="Text 3"/>
          <p:cNvSpPr/>
          <p:nvPr/>
        </p:nvSpPr>
        <p:spPr>
          <a:xfrm>
            <a:off x="592217" y="2423398"/>
            <a:ext cx="6516648" cy="2706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Identifying all borrowers, including those without active loans.</a:t>
            </a:r>
            <a:endParaRPr lang="en-US" sz="1300" dirty="0"/>
          </a:p>
        </p:txBody>
      </p:sp>
      <p:sp>
        <p:nvSpPr>
          <p:cNvPr id="6" name="Text 4"/>
          <p:cNvSpPr/>
          <p:nvPr/>
        </p:nvSpPr>
        <p:spPr>
          <a:xfrm>
            <a:off x="592217" y="2846308"/>
            <a:ext cx="6516648" cy="5412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intuitive dashboard provides </a:t>
            </a:r>
            <a:pPr algn="l" indent="0" marL="0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real-time Key Performance Indicators (KPIs)</a:t>
            </a:r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offering instant insights into:</a:t>
            </a:r>
            <a:endParaRPr lang="en-US" sz="1300" dirty="0"/>
          </a:p>
        </p:txBody>
      </p:sp>
      <p:sp>
        <p:nvSpPr>
          <p:cNvPr id="7" name="Text 5"/>
          <p:cNvSpPr/>
          <p:nvPr/>
        </p:nvSpPr>
        <p:spPr>
          <a:xfrm>
            <a:off x="592217" y="3539847"/>
            <a:ext cx="6516648" cy="2706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total number of books in the inventory.</a:t>
            </a:r>
            <a:endParaRPr lang="en-US" sz="1300" dirty="0"/>
          </a:p>
        </p:txBody>
      </p:sp>
      <p:sp>
        <p:nvSpPr>
          <p:cNvPr id="8" name="Text 6"/>
          <p:cNvSpPr/>
          <p:nvPr/>
        </p:nvSpPr>
        <p:spPr>
          <a:xfrm>
            <a:off x="592217" y="3869650"/>
            <a:ext cx="6516648" cy="2706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count of active loans.</a:t>
            </a:r>
            <a:endParaRPr lang="en-US" sz="1300" dirty="0"/>
          </a:p>
        </p:txBody>
      </p:sp>
      <p:sp>
        <p:nvSpPr>
          <p:cNvPr id="9" name="Text 7"/>
          <p:cNvSpPr/>
          <p:nvPr/>
        </p:nvSpPr>
        <p:spPr>
          <a:xfrm>
            <a:off x="592217" y="4199453"/>
            <a:ext cx="6516648" cy="2706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clear overview of overdue loans.</a:t>
            </a:r>
            <a:endParaRPr lang="en-US" sz="1300" dirty="0"/>
          </a:p>
        </p:txBody>
      </p:sp>
      <p:pic>
        <p:nvPicPr>
          <p:cNvPr id="10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29155" y="1438037"/>
            <a:ext cx="6516648" cy="6516648"/>
          </a:xfrm>
          <a:prstGeom prst="rect">
            <a:avLst/>
          </a:prstGeom>
        </p:spPr>
      </p:pic>
      <p:sp>
        <p:nvSpPr>
          <p:cNvPr id="11" name="Text 8"/>
          <p:cNvSpPr/>
          <p:nvPr/>
        </p:nvSpPr>
        <p:spPr>
          <a:xfrm>
            <a:off x="592217" y="8335208"/>
            <a:ext cx="13445966" cy="2706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This clearly demonstrates how a meticulously designed database directly underpins accurate analytics and informed decision-making processes.</a:t>
            </a:r>
            <a:endParaRPr lang="en-US" sz="13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21455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Key Learnings: Design, Rules, and Testing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297227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This project has provided several invaluable insights: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3590330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Normalisation is not merely theoretical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Its direct and profound impact on overall system quality and performance is undeniable.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4395430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Business rules require robust enforcement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These should be applied not only at the user interface level but also rigorously enforced within the service or database layers for maximum protection.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280190" y="5926336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Automated testing is indispensable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As systems evolve and grow, comprehensive automated testing becomes critical to prevent regressions and maintain stability.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2025-12-15T03:19:02Z</dcterms:created>
  <dcterms:modified xsi:type="dcterms:W3CDTF">2025-12-15T03:19:02Z</dcterms:modified>
</cp:coreProperties>
</file>